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4" r:id="rId5"/>
    <p:sldId id="258" r:id="rId6"/>
    <p:sldId id="262" r:id="rId7"/>
  </p:sldIdLst>
  <p:sldSz cx="12192000" cy="6858000"/>
  <p:notesSz cx="12192000" cy="6858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0D79B-7B9E-487C-860A-7317327ACCF7}" v="3" dt="2023-08-03T10:01:45.1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E5CB-9EFF-4252-A0D8-C335CBBFDD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8CD4-29C2-4F00-A987-796B6AB7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4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84447"/>
            <a:ext cx="12192000" cy="1758950"/>
          </a:xfrm>
          <a:custGeom>
            <a:avLst/>
            <a:gdLst/>
            <a:ahLst/>
            <a:cxnLst/>
            <a:rect l="l" t="t" r="r" b="b"/>
            <a:pathLst>
              <a:path w="12192000" h="1758950">
                <a:moveTo>
                  <a:pt x="12192000" y="0"/>
                </a:moveTo>
                <a:lnTo>
                  <a:pt x="0" y="0"/>
                </a:lnTo>
                <a:lnTo>
                  <a:pt x="0" y="1758695"/>
                </a:lnTo>
                <a:lnTo>
                  <a:pt x="12192000" y="175869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47"/>
            <a:ext cx="9555480" cy="1183005"/>
          </a:xfrm>
          <a:custGeom>
            <a:avLst/>
            <a:gdLst/>
            <a:ahLst/>
            <a:cxnLst/>
            <a:rect l="l" t="t" r="r" b="b"/>
            <a:pathLst>
              <a:path w="9555480" h="1183005">
                <a:moveTo>
                  <a:pt x="9555480" y="0"/>
                </a:moveTo>
                <a:lnTo>
                  <a:pt x="0" y="0"/>
                </a:lnTo>
                <a:lnTo>
                  <a:pt x="0" y="1182624"/>
                </a:lnTo>
                <a:lnTo>
                  <a:pt x="9070721" y="1182624"/>
                </a:lnTo>
                <a:lnTo>
                  <a:pt x="955548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46919" y="454151"/>
            <a:ext cx="2100072" cy="472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9223" y="4119498"/>
            <a:ext cx="481355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376" y="1458848"/>
            <a:ext cx="11147247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993" y="3886200"/>
            <a:ext cx="96260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ru-RU" dirty="0" err="1">
                <a:latin typeface="Roboto Slab Light"/>
                <a:ea typeface="Roboto Slab Light" pitchFamily="2" charset="0"/>
                <a:cs typeface="Calibri" panose="020F0502020204030204" pitchFamily="34" charset="0"/>
              </a:rPr>
              <a:t>Сервогидравлический</a:t>
            </a:r>
            <a:r>
              <a:rPr lang="ru-RU" dirty="0">
                <a:latin typeface="Roboto Slab Light"/>
                <a:ea typeface="Roboto Slab Light" pitchFamily="2" charset="0"/>
                <a:cs typeface="Calibri" panose="020F0502020204030204" pitchFamily="34" charset="0"/>
              </a:rPr>
              <a:t> пресс </a:t>
            </a:r>
            <a:r>
              <a:rPr lang="en-US" dirty="0">
                <a:latin typeface="Roboto Slab Light"/>
                <a:ea typeface="Roboto Slab Light" pitchFamily="2" charset="0"/>
                <a:cs typeface="Calibri" panose="020F0502020204030204" pitchFamily="34" charset="0"/>
              </a:rPr>
              <a:t>UCT – 1000 </a:t>
            </a:r>
            <a:br>
              <a:rPr lang="en-US" dirty="0">
                <a:latin typeface="Roboto Slab Light"/>
                <a:ea typeface="Roboto Slab Light" pitchFamily="2" charset="0"/>
                <a:cs typeface="Calibri" panose="020F0502020204030204" pitchFamily="34" charset="0"/>
              </a:rPr>
            </a:br>
            <a:r>
              <a:rPr lang="ru-RU" dirty="0">
                <a:latin typeface="Roboto Slab Light"/>
                <a:ea typeface="Roboto Slab Light" pitchFamily="2" charset="0"/>
                <a:cs typeface="Calibri" panose="020F0502020204030204" pitchFamily="34" charset="0"/>
              </a:rPr>
              <a:t>Оборудование для пробоподготовки</a:t>
            </a:r>
            <a:endParaRPr dirty="0">
              <a:latin typeface="Roboto Slab Light"/>
              <a:ea typeface="Roboto Slab Light" pitchFamily="2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5596" y="1143000"/>
            <a:ext cx="4940808" cy="1109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CC1EA-2662-C72C-2FEE-654C6029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04801"/>
            <a:ext cx="8279296" cy="553998"/>
          </a:xfrm>
        </p:spPr>
        <p:txBody>
          <a:bodyPr/>
          <a:lstStyle/>
          <a:p>
            <a:r>
              <a:rPr lang="ru-RU" b="1" dirty="0" err="1">
                <a:latin typeface="Roboto Slab Light" pitchFamily="2" charset="0"/>
                <a:ea typeface="Roboto Slab Light" pitchFamily="2" charset="0"/>
              </a:rPr>
              <a:t>Физико</a:t>
            </a:r>
            <a:r>
              <a:rPr lang="ru-RU" b="1" dirty="0">
                <a:latin typeface="Roboto Slab Light" pitchFamily="2" charset="0"/>
                <a:ea typeface="Roboto Slab Light" pitchFamily="2" charset="0"/>
              </a:rPr>
              <a:t> – механические свойства</a:t>
            </a:r>
            <a:endParaRPr lang="ru-KZ" b="1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0360F-60C5-F397-26E9-7C39AD4F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504" y="1524000"/>
            <a:ext cx="6477000" cy="3939540"/>
          </a:xfrm>
        </p:spPr>
        <p:txBody>
          <a:bodyPr/>
          <a:lstStyle/>
          <a:p>
            <a:pPr algn="just"/>
            <a:r>
              <a:rPr lang="ru-RU" sz="1600" dirty="0">
                <a:latin typeface="Roboto Slab Light" pitchFamily="2" charset="0"/>
                <a:ea typeface="Roboto Slab Light" pitchFamily="2" charset="0"/>
              </a:rPr>
              <a:t>Лабораторные испытания играют важную роль в правильном понимании и оценке физико-механических свойств массива или материала в горной промышленности, строительстве, материаловедении и других отраслях. Это важный инструмент для получения соответствующей информации.</a:t>
            </a:r>
          </a:p>
          <a:p>
            <a:pPr algn="just"/>
            <a:r>
              <a:rPr lang="ru-RU" sz="1600" dirty="0">
                <a:latin typeface="Roboto Slab Light" pitchFamily="2" charset="0"/>
                <a:ea typeface="Roboto Slab Light" pitchFamily="2" charset="0"/>
              </a:rPr>
              <a:t>Испытания на физико-механические свойства позволяют определить прочность материала, его способность сопротивляться внешним нагрузкам и деформациям. Это критически важно при расчете параметров и проектировании карьеров или подземных выработок, строительства зданий, мостов и других конструкций, где безопасность играют важную роль.</a:t>
            </a:r>
          </a:p>
          <a:p>
            <a:pPr algn="just"/>
            <a:r>
              <a:rPr lang="ru-RU" sz="1600" dirty="0">
                <a:latin typeface="Roboto Slab Light" pitchFamily="2" charset="0"/>
                <a:ea typeface="Roboto Slab Light" pitchFamily="2" charset="0"/>
              </a:rPr>
              <a:t>Лабораторные испытания дают возможность исследовать поведение материалов при различных условиях,. Это позволяет понять, как материал будет вести себя в реальных условиях эксплуатации.</a:t>
            </a:r>
          </a:p>
          <a:p>
            <a:pPr algn="just"/>
            <a:r>
              <a:rPr lang="ru-RU" sz="1600" dirty="0">
                <a:latin typeface="Roboto Slab Light" pitchFamily="2" charset="0"/>
                <a:ea typeface="Roboto Slab Light" pitchFamily="2" charset="0"/>
              </a:rPr>
              <a:t>Также на основе результатов испытаний можно разрабатывать модели и прогнозировать поведение массива в будущем, что особенно важно при изучении уже запущенных в эксплуатацию предприятии.</a:t>
            </a:r>
          </a:p>
        </p:txBody>
      </p:sp>
      <p:pic>
        <p:nvPicPr>
          <p:cNvPr id="1026" name="Picture 2" descr="В разведку твердых полезных ископаемых включены новые участки - новости  Kapital.kz">
            <a:extLst>
              <a:ext uri="{FF2B5EF4-FFF2-40B4-BE49-F238E27FC236}">
                <a16:creationId xmlns:a16="http://schemas.microsoft.com/office/drawing/2014/main" id="{AA4FE3DF-C1BC-55CA-C4DE-C4C5ED8A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4055165" cy="270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3FF29F-AE66-DBF6-4063-9E427BE0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196610"/>
            <a:ext cx="4055164" cy="253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1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87" y="383539"/>
            <a:ext cx="730607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b="1" spc="-15" dirty="0" err="1">
                <a:latin typeface="Roboto Slab Light" pitchFamily="2" charset="0"/>
                <a:ea typeface="Roboto Slab Light" pitchFamily="2" charset="0"/>
              </a:rPr>
              <a:t>Сервогидавлический</a:t>
            </a:r>
            <a:r>
              <a:rPr lang="ru-RU" sz="2800" b="1" spc="-15" dirty="0">
                <a:latin typeface="Roboto Slab Light" pitchFamily="2" charset="0"/>
                <a:ea typeface="Roboto Slab Light" pitchFamily="2" charset="0"/>
              </a:rPr>
              <a:t> пресс </a:t>
            </a:r>
            <a:r>
              <a:rPr lang="en-US" sz="2800" b="1" spc="-15" dirty="0">
                <a:latin typeface="Roboto Slab Light" pitchFamily="2" charset="0"/>
                <a:ea typeface="Roboto Slab Light" pitchFamily="2" charset="0"/>
              </a:rPr>
              <a:t>UCT-1000</a:t>
            </a:r>
            <a:endParaRPr sz="2800" b="1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CC27B-56EA-45D9-AD8A-3F422579B368}"/>
              </a:ext>
            </a:extLst>
          </p:cNvPr>
          <p:cNvSpPr txBox="1"/>
          <p:nvPr/>
        </p:nvSpPr>
        <p:spPr>
          <a:xfrm>
            <a:off x="303987" y="2057400"/>
            <a:ext cx="73160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Сервогидравлическая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испытательная система с непосредственным цифровым управлением гидроцилиндром нагружения. Максимальная нагрузка 1000 </a:t>
            </a: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кН.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Предназначена для испытания скальных пород и других материалов в условиях одноосного нагружения (сжатия, «непрямого» растяжения, прямого растяжения, изгиба и т.д.).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Реализованы испытания как в «мягком» (с контролем по силе для определения прочностных характеристик) так и в «жестком» (с контролем (обратная связь) по деформации образца для определения деформационных характеристик) режимах испытаний.</a:t>
            </a:r>
          </a:p>
          <a:p>
            <a:pPr algn="just"/>
            <a:endParaRPr lang="en-US" sz="1400" dirty="0">
              <a:latin typeface="Roboto Slab Light" pitchFamily="2" charset="0"/>
              <a:ea typeface="Roboto Slab Light" pitchFamily="2" charset="0"/>
            </a:endParaRPr>
          </a:p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Главным преимуществом является соответствие всем техническим требованиям и условиям </a:t>
            </a:r>
            <a:r>
              <a:rPr lang="ru-RU" sz="1400" b="1" dirty="0">
                <a:latin typeface="Roboto Slab Light" pitchFamily="2" charset="0"/>
                <a:ea typeface="Roboto Slab Light" pitchFamily="2" charset="0"/>
              </a:rPr>
              <a:t>Международного общества</a:t>
            </a:r>
            <a:r>
              <a:rPr lang="en-US" sz="1400" b="1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1400" b="1" dirty="0">
                <a:latin typeface="Roboto Slab Light" pitchFamily="2" charset="0"/>
                <a:ea typeface="Roboto Slab Light" pitchFamily="2" charset="0"/>
              </a:rPr>
              <a:t>механики горных пород 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(</a:t>
            </a:r>
            <a:r>
              <a:rPr lang="ru-RU" sz="1400" b="1" dirty="0">
                <a:latin typeface="Roboto Slab Light" pitchFamily="2" charset="0"/>
                <a:ea typeface="Roboto Slab Light" pitchFamily="2" charset="0"/>
              </a:rPr>
              <a:t>ISRM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) и </a:t>
            </a:r>
            <a:r>
              <a:rPr lang="ru-RU" sz="1400" b="1" dirty="0">
                <a:latin typeface="Roboto Slab Light" pitchFamily="2" charset="0"/>
                <a:ea typeface="Roboto Slab Light" pitchFamily="2" charset="0"/>
              </a:rPr>
              <a:t>ASTM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для испытаний образцов горных пород.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D0903-4108-34B8-7318-EE83CDEB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600200"/>
            <a:ext cx="3482642" cy="489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6E4B-9B77-857C-B671-5F14C0F9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99" y="228600"/>
            <a:ext cx="8393024" cy="738664"/>
          </a:xfrm>
        </p:spPr>
        <p:txBody>
          <a:bodyPr/>
          <a:lstStyle/>
          <a:p>
            <a:r>
              <a:rPr lang="ru-RU" sz="2400" b="1" dirty="0">
                <a:latin typeface="Roboto Slab Light" pitchFamily="2" charset="0"/>
                <a:ea typeface="Roboto Slab Light" pitchFamily="2" charset="0"/>
              </a:rPr>
              <a:t>Приспособление для испытания скальной породы непрямым растяжением</a:t>
            </a:r>
            <a:r>
              <a:rPr lang="en-US" sz="2400" b="1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2400" b="1" dirty="0">
                <a:latin typeface="Roboto Slab Light" pitchFamily="2" charset="0"/>
                <a:ea typeface="Roboto Slab Light" pitchFamily="2" charset="0"/>
              </a:rPr>
              <a:t>(Бразильский метод)</a:t>
            </a:r>
            <a:endParaRPr lang="ru-KZ" sz="2400" b="1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8A7476-085F-B58E-1E62-CDEF2B9D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499" y="2091779"/>
            <a:ext cx="6488023" cy="1508105"/>
          </a:xfrm>
        </p:spPr>
        <p:txBody>
          <a:bodyPr/>
          <a:lstStyle/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Приспособление GCTS IDT-B при испытаниях на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непрямое растяжение Бразильским методом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согласно стандарту, установленному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1400" b="1" dirty="0">
                <a:latin typeface="Roboto Slab Light" pitchFamily="2" charset="0"/>
                <a:ea typeface="Roboto Slab Light" pitchFamily="2" charset="0"/>
              </a:rPr>
              <a:t>Международным обществом по механике</a:t>
            </a:r>
            <a:r>
              <a:rPr lang="en-US" sz="1400" b="1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1400" b="1" dirty="0">
                <a:latin typeface="Roboto Slab Light" pitchFamily="2" charset="0"/>
                <a:ea typeface="Roboto Slab Light" pitchFamily="2" charset="0"/>
              </a:rPr>
              <a:t>скальных пород (ISRM)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.</a:t>
            </a:r>
            <a:endParaRPr lang="en-US" sz="1400" dirty="0">
              <a:latin typeface="Roboto Slab Light" pitchFamily="2" charset="0"/>
              <a:ea typeface="Roboto Slab Light" pitchFamily="2" charset="0"/>
            </a:endParaRPr>
          </a:p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В растяжении образец породы подвергается тянущей силе до разрушения. Измеряются сила и деформация, анализируются кривые напряжения-деформации. Этот эксперимент помогает определить прочность породы при растяжении и ее способность к разрушению.</a:t>
            </a:r>
            <a:endParaRPr lang="ru-KZ" sz="1400" dirty="0">
              <a:latin typeface="Roboto Slab Light" pitchFamily="2" charset="0"/>
              <a:ea typeface="Roboto Slab Ligh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E580E5-F060-EAF7-5C40-F18B2BB4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481254"/>
            <a:ext cx="4343400" cy="293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96682A-3D85-30A3-EB5C-FDCC617EB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214080"/>
            <a:ext cx="3955833" cy="262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803E37-FE13-7778-3056-7CAB7F77C90A}"/>
              </a:ext>
            </a:extLst>
          </p:cNvPr>
          <p:cNvSpPr txBox="1"/>
          <p:nvPr/>
        </p:nvSpPr>
        <p:spPr>
          <a:xfrm>
            <a:off x="502499" y="4800600"/>
            <a:ext cx="482460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Пресс оснащен цифровым </a:t>
            </a: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сервоконтроллером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и системой сбора данных SCON-1400 с беспроводной передачей данных. </a:t>
            </a: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Сервоконтроллер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обеспечива</a:t>
            </a:r>
            <a:r>
              <a:rPr lang="kk-KZ" sz="1400" dirty="0">
                <a:latin typeface="Roboto Slab Light" pitchFamily="2" charset="0"/>
                <a:ea typeface="Roboto Slab Light" pitchFamily="2" charset="0"/>
              </a:rPr>
              <a:t>ет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взаимодействие с любыми подключенными датчиками или расчетными входными данными в режиме реального времени.</a:t>
            </a:r>
          </a:p>
          <a:p>
            <a:pPr algn="just"/>
            <a:endParaRPr lang="ru-RU" sz="1400" dirty="0">
              <a:latin typeface="Roboto Slab Light" pitchFamily="2" charset="0"/>
              <a:ea typeface="Roboto Slab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3BBC2B-D8EA-F944-6BEA-5E2E6696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209800"/>
            <a:ext cx="2453853" cy="385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209ED2-AD58-36D5-6635-5A1C4914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76600"/>
            <a:ext cx="2453853" cy="342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88738"/>
            <a:ext cx="8230413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>
                <a:latin typeface="Roboto Slab Light" pitchFamily="2" charset="0"/>
                <a:ea typeface="Roboto Slab Light" pitchFamily="2" charset="0"/>
              </a:rPr>
              <a:t>Оборудование для пробоподготовки скальных грунтов</a:t>
            </a:r>
            <a:endParaRPr sz="2800" b="1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A6920-6E4A-4F0B-89FB-7248ABDB202F}"/>
              </a:ext>
            </a:extLst>
          </p:cNvPr>
          <p:cNvSpPr txBox="1"/>
          <p:nvPr/>
        </p:nvSpPr>
        <p:spPr>
          <a:xfrm>
            <a:off x="0" y="1270254"/>
            <a:ext cx="944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Для обеспечивания получения качественных образцов для испытаний в соответствии с</a:t>
            </a:r>
          </a:p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требованиями к испытаниям закуплен рекомендуемый и достаточный комплект оборудования для пробоподготовки образцов горных пород (скальных грунтов) для дальнейших испытаний при одноосном </a:t>
            </a: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сжатиии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, трехосном сжатии, непрямом растяжении и т.д., в том числе, для испытаний на системах UCT1000.</a:t>
            </a:r>
          </a:p>
          <a:p>
            <a:pPr algn="just"/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Включает: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Керновыбуривающий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станок 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RCD - 250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Отрезной станок для скальных грунтов 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RLS - 100</a:t>
            </a:r>
            <a:endParaRPr lang="ru-RU" sz="1400" dirty="0">
              <a:latin typeface="Roboto Slab Light" pitchFamily="2" charset="0"/>
              <a:ea typeface="Roboto Slab Ligh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Roboto Slab Light" pitchFamily="2" charset="0"/>
                <a:ea typeface="Roboto Slab Light" pitchFamily="2" charset="0"/>
              </a:rPr>
              <a:t>Торцешлифовальный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 станок 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RSG - 500</a:t>
            </a: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, необходимый комплект режущего инструмента и оснастки для контроля качества керна.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Roboto Slab Light" pitchFamily="2" charset="0"/>
                <a:ea typeface="Roboto Slab Light" pitchFamily="2" charset="0"/>
              </a:rPr>
              <a:t>Датчик плоскостности </a:t>
            </a:r>
            <a:r>
              <a:rPr lang="en-US" sz="1400" dirty="0">
                <a:latin typeface="Roboto Slab Light" pitchFamily="2" charset="0"/>
                <a:ea typeface="Roboto Slab Light" pitchFamily="2" charset="0"/>
              </a:rPr>
              <a:t>RFG - 100</a:t>
            </a:r>
          </a:p>
          <a:p>
            <a:pPr algn="just"/>
            <a:endParaRPr lang="ru-RU" sz="1400" dirty="0">
              <a:latin typeface="Roboto Slab Light" pitchFamily="2" charset="0"/>
              <a:ea typeface="Roboto Slab Light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C2E912-F793-D44E-FBA1-4B15F7106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39" y="3759006"/>
            <a:ext cx="2966210" cy="300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B824EF-BE3F-1C74-FAD9-E8AC9E7C7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7" y="4648200"/>
            <a:ext cx="1348857" cy="2149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006448"/>
            <a:ext cx="8077200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5400" b="1" dirty="0">
                <a:solidFill>
                  <a:schemeClr val="tx2"/>
                </a:solidFill>
                <a:latin typeface="Roboto Slab Light" pitchFamily="2" charset="0"/>
                <a:ea typeface="Roboto Slab Light" pitchFamily="2" charset="0"/>
                <a:cs typeface="Times New Roman" panose="02020603050405020304" pitchFamily="18" charset="0"/>
              </a:rPr>
              <a:t>Спасибо за внимание!</a:t>
            </a:r>
            <a:endParaRPr sz="5400" b="1" dirty="0">
              <a:solidFill>
                <a:schemeClr val="tx2"/>
              </a:solidFill>
              <a:latin typeface="Roboto Slab Light" pitchFamily="2" charset="0"/>
              <a:ea typeface="Roboto Slab Light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454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 Slab Light</vt:lpstr>
      <vt:lpstr>Office Theme</vt:lpstr>
      <vt:lpstr>Сервогидравлический пресс UCT – 1000  Оборудование для пробоподготовки</vt:lpstr>
      <vt:lpstr>Физико – механические свойства</vt:lpstr>
      <vt:lpstr>Сервогидавлический пресс UCT-1000</vt:lpstr>
      <vt:lpstr>Приспособление для испытания скальной породы непрямым растяжением (Бразильский метод)</vt:lpstr>
      <vt:lpstr>Оборудование для пробоподготовки скальных грунтов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 s</dc:creator>
  <cp:lastModifiedBy>Alikhan Khairullayev</cp:lastModifiedBy>
  <cp:revision>25</cp:revision>
  <dcterms:created xsi:type="dcterms:W3CDTF">2022-09-28T15:25:44Z</dcterms:created>
  <dcterms:modified xsi:type="dcterms:W3CDTF">2023-08-03T10:13:11Z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2022-09-28T00:00:00Z</vt:filetime>
  </property>
</Properties>
</file>